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1"/>
    <p:sldMasterId id="2147483672" r:id="rId2"/>
    <p:sldMasterId id="2147483692" r:id="rId3"/>
  </p:sldMasterIdLst>
  <p:sldIdLst>
    <p:sldId id="256" r:id="rId4"/>
    <p:sldId id="259" r:id="rId5"/>
    <p:sldId id="258" r:id="rId6"/>
    <p:sldId id="257" r:id="rId7"/>
  </p:sldIdLst>
  <p:sldSz cx="9906000" cy="6858000" type="A4"/>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6F6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1139" autoAdjust="0"/>
  </p:normalViewPr>
  <p:slideViewPr>
    <p:cSldViewPr snapToGrid="0">
      <p:cViewPr>
        <p:scale>
          <a:sx n="113" d="100"/>
          <a:sy n="113" d="100"/>
        </p:scale>
        <p:origin x="-2040" y="-120"/>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inis">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804862" y="2115239"/>
            <a:ext cx="3950018" cy="367188"/>
          </a:xfrm>
          <a:prstGeom prst="rect">
            <a:avLst/>
          </a:prstGeom>
        </p:spPr>
        <p:txBody>
          <a:bodyP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err="1" smtClean="0"/>
              <a:t>Paan</a:t>
            </a:r>
            <a:r>
              <a:rPr lang="lt-LT" dirty="0" err="1" smtClean="0"/>
              <a:t>traštė</a:t>
            </a:r>
            <a:endParaRPr lang="en-US" dirty="0"/>
          </a:p>
        </p:txBody>
      </p:sp>
      <p:sp>
        <p:nvSpPr>
          <p:cNvPr id="7" name="Title 6"/>
          <p:cNvSpPr>
            <a:spLocks noGrp="1"/>
          </p:cNvSpPr>
          <p:nvPr>
            <p:ph type="title" hasCustomPrompt="1"/>
          </p:nvPr>
        </p:nvSpPr>
        <p:spPr>
          <a:xfrm>
            <a:off x="804863" y="1190759"/>
            <a:ext cx="4666368" cy="1108074"/>
          </a:xfrm>
        </p:spPr>
        <p:txBody>
          <a:bodyPr/>
          <a:lstStyle>
            <a:lvl1pPr>
              <a:defRPr/>
            </a:lvl1pPr>
          </a:lstStyle>
          <a:p>
            <a:r>
              <a:rPr lang="en-US" dirty="0" smtClean="0"/>
              <a:t>P</a:t>
            </a:r>
            <a:r>
              <a:rPr lang="lt-LT" dirty="0" err="1" smtClean="0"/>
              <a:t>ristatymo</a:t>
            </a:r>
            <a:r>
              <a:rPr lang="lt-LT" dirty="0" smtClean="0"/>
              <a:t> p</a:t>
            </a:r>
            <a:r>
              <a:rPr lang="en-US" dirty="0" err="1" smtClean="0"/>
              <a:t>avadinimas</a:t>
            </a:r>
            <a:r>
              <a:rPr lang="lt-LT" dirty="0" smtClean="0"/>
              <a:t/>
            </a:r>
            <a:br>
              <a:rPr lang="lt-LT" dirty="0" smtClean="0"/>
            </a:br>
            <a:endParaRPr lang="lt-LT" dirty="0"/>
          </a:p>
        </p:txBody>
      </p:sp>
    </p:spTree>
    <p:extLst>
      <p:ext uri="{BB962C8B-B14F-4D97-AF65-F5344CB8AC3E}">
        <p14:creationId xmlns:p14="http://schemas.microsoft.com/office/powerpoint/2010/main" val="518029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astraipos skaidrė">
    <p:spTree>
      <p:nvGrpSpPr>
        <p:cNvPr id="1" name=""/>
        <p:cNvGrpSpPr/>
        <p:nvPr/>
      </p:nvGrpSpPr>
      <p:grpSpPr>
        <a:xfrm>
          <a:off x="0" y="0"/>
          <a:ext cx="0" cy="0"/>
          <a:chOff x="0" y="0"/>
          <a:chExt cx="0" cy="0"/>
        </a:xfrm>
      </p:grpSpPr>
      <p:sp>
        <p:nvSpPr>
          <p:cNvPr id="7" name="Title 6"/>
          <p:cNvSpPr>
            <a:spLocks noGrp="1"/>
          </p:cNvSpPr>
          <p:nvPr>
            <p:ph type="title" hasCustomPrompt="1"/>
          </p:nvPr>
        </p:nvSpPr>
        <p:spPr/>
        <p:txBody>
          <a:bodyPr/>
          <a:lstStyle>
            <a:lvl1pPr>
              <a:defRPr baseline="0"/>
            </a:lvl1pPr>
          </a:lstStyle>
          <a:p>
            <a:r>
              <a:rPr lang="en-US" dirty="0" err="1" smtClean="0"/>
              <a:t>Temos</a:t>
            </a:r>
            <a:r>
              <a:rPr lang="en-US" dirty="0" smtClean="0"/>
              <a:t> </a:t>
            </a:r>
            <a:r>
              <a:rPr lang="en-US" dirty="0" err="1" smtClean="0"/>
              <a:t>pavadinimas</a:t>
            </a:r>
            <a:endParaRPr lang="lt-LT" dirty="0"/>
          </a:p>
        </p:txBody>
      </p:sp>
      <p:sp>
        <p:nvSpPr>
          <p:cNvPr id="9" name="Text Placeholder 8"/>
          <p:cNvSpPr>
            <a:spLocks noGrp="1"/>
          </p:cNvSpPr>
          <p:nvPr>
            <p:ph type="body" sz="quarter" idx="10" hasCustomPrompt="1"/>
          </p:nvPr>
        </p:nvSpPr>
        <p:spPr>
          <a:xfrm>
            <a:off x="681039" y="1320800"/>
            <a:ext cx="8543925" cy="3352800"/>
          </a:xfrm>
        </p:spPr>
        <p:txBody>
          <a:bodyPr/>
          <a:lstStyle>
            <a:lvl1pPr marL="0" indent="0">
              <a:buNone/>
              <a:defRPr/>
            </a:lvl1pPr>
            <a:lvl2pPr marL="457200" indent="0">
              <a:buNone/>
              <a:defRPr baseline="0"/>
            </a:lvl2pPr>
          </a:lstStyle>
          <a:p>
            <a:pPr defTabSz="496888" fontAlgn="base">
              <a:spcBef>
                <a:spcPct val="0"/>
              </a:spcBef>
              <a:spcAft>
                <a:spcPct val="0"/>
              </a:spcAft>
            </a:pPr>
            <a:r>
              <a:rPr lang="lt-LT" altLang="lt-LT" sz="1800" dirty="0" smtClean="0">
                <a:solidFill>
                  <a:srgbClr val="767676"/>
                </a:solidFill>
                <a:latin typeface="Calibri" pitchFamily="34" charset="0"/>
                <a:ea typeface="MS PGothic" pitchFamily="34" charset="-128"/>
              </a:rPr>
              <a:t>Tekstas</a:t>
            </a:r>
          </a:p>
          <a:p>
            <a:pPr defTabSz="496888" fontAlgn="base">
              <a:spcBef>
                <a:spcPct val="0"/>
              </a:spcBef>
              <a:spcAft>
                <a:spcPct val="0"/>
              </a:spcAft>
            </a:pPr>
            <a:endParaRPr lang="lt-LT" altLang="lt-LT" sz="1800" dirty="0" smtClean="0">
              <a:solidFill>
                <a:srgbClr val="767676"/>
              </a:solidFill>
              <a:latin typeface="Calibri" pitchFamily="34" charset="0"/>
              <a:ea typeface="MS PGothic" pitchFamily="34" charset="-128"/>
            </a:endParaRPr>
          </a:p>
          <a:p>
            <a:pPr defTabSz="496888" fontAlgn="base">
              <a:spcBef>
                <a:spcPct val="0"/>
              </a:spcBef>
              <a:spcAft>
                <a:spcPct val="0"/>
              </a:spcAft>
            </a:pPr>
            <a:r>
              <a:rPr lang="en-US" altLang="lt-LT" sz="1800" dirty="0" err="1" smtClean="0">
                <a:solidFill>
                  <a:srgbClr val="767676"/>
                </a:solidFill>
                <a:latin typeface="Calibri" pitchFamily="34" charset="0"/>
                <a:ea typeface="MS PGothic" pitchFamily="34" charset="-128"/>
              </a:rPr>
              <a:t>Šrifto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dydžiai</a:t>
            </a:r>
            <a:r>
              <a:rPr lang="en-US" altLang="lt-LT" sz="1800" dirty="0" smtClean="0">
                <a:solidFill>
                  <a:srgbClr val="767676"/>
                </a:solidFill>
                <a:latin typeface="Calibri" pitchFamily="34" charset="0"/>
                <a:ea typeface="MS PGothic" pitchFamily="34" charset="-128"/>
              </a:rPr>
              <a: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pavadinimui</a:t>
            </a: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temai</a:t>
            </a:r>
            <a:r>
              <a:rPr lang="en-US" altLang="lt-LT" sz="1800" dirty="0" smtClean="0">
                <a:solidFill>
                  <a:srgbClr val="767676"/>
                </a:solidFill>
                <a:latin typeface="Calibri" pitchFamily="34" charset="0"/>
                <a:ea typeface="MS PGothic" pitchFamily="34" charset="-128"/>
              </a:rPr>
              <a:t> – Calibri Bold 24pt.</a:t>
            </a:r>
          </a:p>
          <a:p>
            <a:pPr defTabSz="496888" fontAlgn="base">
              <a:spcBef>
                <a:spcPct val="0"/>
              </a:spcBef>
              <a:spcAft>
                <a:spcPct val="0"/>
              </a:spcAft>
            </a:pPr>
            <a:r>
              <a:rPr lang="en-US" altLang="lt-LT" sz="1800" dirty="0" smtClean="0">
                <a:solidFill>
                  <a:srgbClr val="767676"/>
                </a:solidFill>
                <a:latin typeface="Calibri" pitchFamily="34" charset="0"/>
                <a:ea typeface="MS PGothic" pitchFamily="34" charset="-128"/>
              </a:rPr>
              <a:t>-</a:t>
            </a:r>
            <a:r>
              <a:rPr lang="en-US" altLang="lt-LT" sz="1800" dirty="0" err="1" smtClean="0">
                <a:solidFill>
                  <a:srgbClr val="767676"/>
                </a:solidFill>
                <a:latin typeface="Calibri" pitchFamily="34" charset="0"/>
                <a:ea typeface="MS PGothic" pitchFamily="34" charset="-128"/>
              </a:rPr>
              <a:t>teksto</a:t>
            </a:r>
            <a:r>
              <a:rPr lang="en-US" altLang="lt-LT" sz="1800" dirty="0" smtClean="0">
                <a:solidFill>
                  <a:srgbClr val="767676"/>
                </a:solidFill>
                <a:latin typeface="Calibri" pitchFamily="34" charset="0"/>
                <a:ea typeface="MS PGothic" pitchFamily="34" charset="-128"/>
              </a:rPr>
              <a:t> </a:t>
            </a:r>
            <a:r>
              <a:rPr lang="en-US" altLang="lt-LT" sz="1800" dirty="0" err="1" smtClean="0">
                <a:solidFill>
                  <a:srgbClr val="767676"/>
                </a:solidFill>
                <a:latin typeface="Calibri" pitchFamily="34" charset="0"/>
                <a:ea typeface="MS PGothic" pitchFamily="34" charset="-128"/>
              </a:rPr>
              <a:t>rašymui</a:t>
            </a:r>
            <a:r>
              <a:rPr lang="en-US" altLang="lt-LT" sz="1800" dirty="0" smtClean="0">
                <a:solidFill>
                  <a:srgbClr val="767676"/>
                </a:solidFill>
                <a:latin typeface="Calibri" pitchFamily="34" charset="0"/>
                <a:ea typeface="MS PGothic" pitchFamily="34" charset="-128"/>
              </a:rPr>
              <a:t> – Calibri Normal 18pt.</a:t>
            </a:r>
          </a:p>
        </p:txBody>
      </p:sp>
    </p:spTree>
    <p:extLst>
      <p:ext uri="{BB962C8B-B14F-4D97-AF65-F5344CB8AC3E}">
        <p14:creationId xmlns:p14="http://schemas.microsoft.com/office/powerpoint/2010/main" val="1190293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eksto stulpeliai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3" name="Content Placeholder 2"/>
          <p:cNvSpPr>
            <a:spLocks noGrp="1"/>
          </p:cNvSpPr>
          <p:nvPr>
            <p:ph sz="half" idx="1" hasCustomPrompt="1"/>
          </p:nvPr>
        </p:nvSpPr>
        <p:spPr>
          <a:xfrm>
            <a:off x="681037" y="1224492"/>
            <a:ext cx="4189413" cy="4351338"/>
          </a:xfrm>
        </p:spPr>
        <p:txBody>
          <a:bodyPr/>
          <a:lstStyle>
            <a:lvl1pPr>
              <a:defRPr/>
            </a:lvl1pPr>
            <a:lvl2pPr>
              <a:defRPr/>
            </a:lvl2p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Content Placeholder 3"/>
          <p:cNvSpPr>
            <a:spLocks noGrp="1"/>
          </p:cNvSpPr>
          <p:nvPr>
            <p:ph sz="half" idx="2" hasCustomPrompt="1"/>
          </p:nvPr>
        </p:nvSpPr>
        <p:spPr>
          <a:xfrm>
            <a:off x="5035551" y="1224492"/>
            <a:ext cx="4189413" cy="4351338"/>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1568696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uotraukų skaidrė">
    <p:spTree>
      <p:nvGrpSpPr>
        <p:cNvPr id="1" name=""/>
        <p:cNvGrpSpPr/>
        <p:nvPr/>
      </p:nvGrpSpPr>
      <p:grpSpPr>
        <a:xfrm>
          <a:off x="0" y="0"/>
          <a:ext cx="0" cy="0"/>
          <a:chOff x="0" y="0"/>
          <a:chExt cx="0" cy="0"/>
        </a:xfrm>
      </p:grpSpPr>
      <p:sp>
        <p:nvSpPr>
          <p:cNvPr id="7" name="Picture Placeholder 6"/>
          <p:cNvSpPr>
            <a:spLocks noGrp="1"/>
          </p:cNvSpPr>
          <p:nvPr>
            <p:ph type="pic" sz="quarter" idx="13" hasCustomPrompt="1"/>
          </p:nvPr>
        </p:nvSpPr>
        <p:spPr>
          <a:xfrm>
            <a:off x="681038" y="1109134"/>
            <a:ext cx="4596075" cy="2967038"/>
          </a:xfrm>
        </p:spPr>
        <p:txBody>
          <a:bodyPr/>
          <a:lstStyle>
            <a:lvl1pPr marL="0" indent="0">
              <a:buNone/>
              <a:defRPr/>
            </a:lvl1pPr>
          </a:lstStyle>
          <a:p>
            <a:r>
              <a:rPr lang="en-US" dirty="0" err="1" smtClean="0"/>
              <a:t>Nuotrauka</a:t>
            </a:r>
            <a:endParaRPr lang="lt-LT" dirty="0"/>
          </a:p>
        </p:txBody>
      </p:sp>
      <p:sp>
        <p:nvSpPr>
          <p:cNvPr id="9" name="Picture Placeholder 8"/>
          <p:cNvSpPr>
            <a:spLocks noGrp="1"/>
          </p:cNvSpPr>
          <p:nvPr>
            <p:ph type="pic" sz="quarter" idx="14" hasCustomPrompt="1"/>
          </p:nvPr>
        </p:nvSpPr>
        <p:spPr>
          <a:xfrm>
            <a:off x="5413933" y="1109134"/>
            <a:ext cx="3811032" cy="4216078"/>
          </a:xfrm>
        </p:spPr>
        <p:txBody>
          <a:bodyPr/>
          <a:lstStyle>
            <a:lvl1pPr marL="0" indent="0">
              <a:buNone/>
              <a:defRPr/>
            </a:lvl1pPr>
          </a:lstStyle>
          <a:p>
            <a:r>
              <a:rPr lang="en-US" dirty="0" err="1" smtClean="0"/>
              <a:t>Nuotrauka</a:t>
            </a:r>
            <a:endParaRPr lang="lt-LT" dirty="0"/>
          </a:p>
        </p:txBody>
      </p:sp>
      <p:sp>
        <p:nvSpPr>
          <p:cNvPr id="11" name="Picture Placeholder 10"/>
          <p:cNvSpPr>
            <a:spLocks noGrp="1"/>
          </p:cNvSpPr>
          <p:nvPr>
            <p:ph type="pic" sz="quarter" idx="15" hasCustomPrompt="1"/>
          </p:nvPr>
        </p:nvSpPr>
        <p:spPr>
          <a:xfrm>
            <a:off x="681037" y="4237782"/>
            <a:ext cx="4607083" cy="2337435"/>
          </a:xfrm>
        </p:spPr>
        <p:txBody>
          <a:bodyPr/>
          <a:lstStyle>
            <a:lvl1pPr marL="0" indent="0">
              <a:buNone/>
              <a:defRPr/>
            </a:lvl1pPr>
          </a:lstStyle>
          <a:p>
            <a:r>
              <a:rPr lang="en-US" dirty="0" err="1" smtClean="0"/>
              <a:t>Nuotrauka</a:t>
            </a:r>
            <a:endParaRPr lang="lt-LT" dirty="0"/>
          </a:p>
        </p:txBody>
      </p:sp>
      <p:sp>
        <p:nvSpPr>
          <p:cNvPr id="12" name="Title 1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Tree>
    <p:extLst>
      <p:ext uri="{BB962C8B-B14F-4D97-AF65-F5344CB8AC3E}">
        <p14:creationId xmlns:p14="http://schemas.microsoft.com/office/powerpoint/2010/main" val="380535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162707"/>
            <a:ext cx="8543925"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379009"/>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3867195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ksto ir nuotraukos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Picture Placeholder 6"/>
          <p:cNvSpPr>
            <a:spLocks noGrp="1"/>
          </p:cNvSpPr>
          <p:nvPr>
            <p:ph type="pic" sz="quarter" idx="13" hasCustomPrompt="1"/>
          </p:nvPr>
        </p:nvSpPr>
        <p:spPr>
          <a:xfrm>
            <a:off x="3851302" y="1227772"/>
            <a:ext cx="5373662" cy="4351761"/>
          </a:xfrm>
        </p:spPr>
        <p:txBody>
          <a:bodyPr/>
          <a:lstStyle>
            <a:lvl1pPr marL="0" indent="0">
              <a:buNone/>
              <a:defRPr/>
            </a:lvl1pPr>
          </a:lstStyle>
          <a:p>
            <a:r>
              <a:rPr lang="en-US" dirty="0" err="1" smtClean="0"/>
              <a:t>Nuotrauka</a:t>
            </a:r>
            <a:endParaRPr lang="lt-LT" dirty="0"/>
          </a:p>
        </p:txBody>
      </p:sp>
      <p:sp>
        <p:nvSpPr>
          <p:cNvPr id="9" name="Text Placeholder 8"/>
          <p:cNvSpPr>
            <a:spLocks noGrp="1"/>
          </p:cNvSpPr>
          <p:nvPr>
            <p:ph type="body" sz="quarter" idx="14" hasCustomPrompt="1"/>
          </p:nvPr>
        </p:nvSpPr>
        <p:spPr>
          <a:xfrm>
            <a:off x="681039" y="1227141"/>
            <a:ext cx="2906448" cy="4910137"/>
          </a:xfrm>
        </p:spPr>
        <p:txBody>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Tree>
    <p:extLst>
      <p:ext uri="{BB962C8B-B14F-4D97-AF65-F5344CB8AC3E}">
        <p14:creationId xmlns:p14="http://schemas.microsoft.com/office/powerpoint/2010/main" val="3353511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1_Teksto ir grafiko skaidrė">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smtClean="0"/>
              <a:t>Temos</a:t>
            </a:r>
            <a:r>
              <a:rPr lang="en-US" dirty="0" smtClean="0"/>
              <a:t> </a:t>
            </a:r>
            <a:r>
              <a:rPr lang="en-US" dirty="0" err="1" smtClean="0"/>
              <a:t>pavadinimas</a:t>
            </a:r>
            <a:endParaRPr lang="lt-LT" dirty="0"/>
          </a:p>
        </p:txBody>
      </p:sp>
      <p:sp>
        <p:nvSpPr>
          <p:cNvPr id="7" name="Chart Placeholder 6"/>
          <p:cNvSpPr>
            <a:spLocks noGrp="1"/>
          </p:cNvSpPr>
          <p:nvPr>
            <p:ph type="chart" sz="quarter" idx="13" hasCustomPrompt="1"/>
          </p:nvPr>
        </p:nvSpPr>
        <p:spPr>
          <a:xfrm>
            <a:off x="681039" y="2306641"/>
            <a:ext cx="6922161" cy="3494087"/>
          </a:xfrm>
        </p:spPr>
        <p:txBody>
          <a:bodyPr/>
          <a:lstStyle>
            <a:lvl1pPr marL="0" indent="0" algn="l">
              <a:buNone/>
              <a:defRPr/>
            </a:lvl1pPr>
          </a:lstStyle>
          <a:p>
            <a:r>
              <a:rPr lang="en-US" dirty="0" err="1" smtClean="0"/>
              <a:t>Grafikas</a:t>
            </a:r>
            <a:endParaRPr lang="lt-LT" dirty="0"/>
          </a:p>
        </p:txBody>
      </p:sp>
      <p:sp>
        <p:nvSpPr>
          <p:cNvPr id="9" name="Text Placeholder 8"/>
          <p:cNvSpPr>
            <a:spLocks noGrp="1"/>
          </p:cNvSpPr>
          <p:nvPr>
            <p:ph type="body" sz="quarter" idx="14" hasCustomPrompt="1"/>
          </p:nvPr>
        </p:nvSpPr>
        <p:spPr>
          <a:xfrm>
            <a:off x="681038" y="1768476"/>
            <a:ext cx="6935920" cy="538162"/>
          </a:xfrm>
        </p:spPr>
        <p:txBody>
          <a:bodyPr/>
          <a:lstStyle>
            <a:lvl1pPr marL="0" indent="0">
              <a:buNone/>
              <a:defRPr/>
            </a:lvl1pPr>
          </a:lstStyle>
          <a:p>
            <a:pPr lvl="0"/>
            <a:r>
              <a:rPr lang="en-US" dirty="0" err="1" smtClean="0"/>
              <a:t>Tekstas</a:t>
            </a:r>
            <a:r>
              <a:rPr lang="en-US" dirty="0" smtClean="0"/>
              <a:t> </a:t>
            </a:r>
            <a:endParaRPr lang="lt-LT" dirty="0"/>
          </a:p>
        </p:txBody>
      </p:sp>
    </p:spTree>
    <p:extLst>
      <p:ext uri="{BB962C8B-B14F-4D97-AF65-F5344CB8AC3E}">
        <p14:creationId xmlns:p14="http://schemas.microsoft.com/office/powerpoint/2010/main" val="839798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alutinė skaidrė">
    <p:spTree>
      <p:nvGrpSpPr>
        <p:cNvPr id="1" name=""/>
        <p:cNvGrpSpPr/>
        <p:nvPr/>
      </p:nvGrpSpPr>
      <p:grpSpPr>
        <a:xfrm>
          <a:off x="0" y="0"/>
          <a:ext cx="0" cy="0"/>
          <a:chOff x="0" y="0"/>
          <a:chExt cx="0" cy="0"/>
        </a:xfrm>
      </p:grpSpPr>
      <p:sp>
        <p:nvSpPr>
          <p:cNvPr id="8" name="Picture Placeholder 7"/>
          <p:cNvSpPr>
            <a:spLocks noGrp="1"/>
          </p:cNvSpPr>
          <p:nvPr>
            <p:ph type="pic" sz="quarter" idx="10" hasCustomPrompt="1"/>
          </p:nvPr>
        </p:nvSpPr>
        <p:spPr>
          <a:xfrm>
            <a:off x="5228169" y="5577840"/>
            <a:ext cx="2431785" cy="822960"/>
          </a:xfrm>
          <a:prstGeom prst="rect">
            <a:avLst/>
          </a:prstGeom>
        </p:spPr>
        <p:txBody>
          <a:bodyPr>
            <a:normAutofit/>
          </a:bodyPr>
          <a:lstStyle>
            <a:lvl1pPr marL="0" indent="0" algn="ctr">
              <a:buNone/>
              <a:defRPr sz="1800" baseline="0">
                <a:solidFill>
                  <a:srgbClr val="7D6F6C"/>
                </a:solidFill>
              </a:defRPr>
            </a:lvl1pPr>
          </a:lstStyle>
          <a:p>
            <a:r>
              <a:rPr lang="en-US" dirty="0" err="1" smtClean="0"/>
              <a:t>Organizatoriaus</a:t>
            </a:r>
            <a:r>
              <a:rPr lang="en-US" dirty="0" smtClean="0"/>
              <a:t> </a:t>
            </a:r>
            <a:r>
              <a:rPr lang="en-US" dirty="0" err="1" smtClean="0"/>
              <a:t>logotipas</a:t>
            </a:r>
            <a:endParaRPr lang="lt-LT" dirty="0"/>
          </a:p>
        </p:txBody>
      </p:sp>
    </p:spTree>
    <p:extLst>
      <p:ext uri="{BB962C8B-B14F-4D97-AF65-F5344CB8AC3E}">
        <p14:creationId xmlns:p14="http://schemas.microsoft.com/office/powerpoint/2010/main" val="23853594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4.xml"/><Relationship Id="rId7"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4" descr="C:\Users\User\Desktop\FINMIN Prezentacija\ESFIVP-logotipo naudojimo vadovas-02.jpg"/>
          <p:cNvPicPr>
            <a:picLocks noChangeAspect="1" noChangeArrowheads="1"/>
          </p:cNvPicPr>
          <p:nvPr/>
        </p:nvPicPr>
        <p:blipFill>
          <a:blip r:embed="rId3" cstate="print"/>
          <a:srcRect/>
          <a:stretch>
            <a:fillRect/>
          </a:stretch>
        </p:blipFill>
        <p:spPr bwMode="auto">
          <a:xfrm>
            <a:off x="1" y="-71462"/>
            <a:ext cx="9906000" cy="6877050"/>
          </a:xfrm>
          <a:prstGeom prst="rect">
            <a:avLst/>
          </a:prstGeom>
          <a:noFill/>
        </p:spPr>
      </p:pic>
      <p:sp>
        <p:nvSpPr>
          <p:cNvPr id="2" name="Title Placeholder 1"/>
          <p:cNvSpPr>
            <a:spLocks noGrp="1"/>
          </p:cNvSpPr>
          <p:nvPr>
            <p:ph type="title"/>
          </p:nvPr>
        </p:nvSpPr>
        <p:spPr>
          <a:xfrm>
            <a:off x="681039" y="365129"/>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9"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4"/>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4BF3BB-EB1B-48D4-A124-296D8DDFE6E0}" type="datetimeFigureOut">
              <a:rPr lang="lt-LT" smtClean="0"/>
              <a:pPr/>
              <a:t>2020-02-12</a:t>
            </a:fld>
            <a:endParaRPr lang="lt-LT"/>
          </a:p>
        </p:txBody>
      </p:sp>
      <p:sp>
        <p:nvSpPr>
          <p:cNvPr id="5" name="Footer Placeholder 4"/>
          <p:cNvSpPr>
            <a:spLocks noGrp="1"/>
          </p:cNvSpPr>
          <p:nvPr>
            <p:ph type="ftr" sz="quarter" idx="3"/>
          </p:nvPr>
        </p:nvSpPr>
        <p:spPr>
          <a:xfrm>
            <a:off x="3281364" y="6356354"/>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4"/>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756EC1-65C8-4B69-8E4C-90A262855C30}" type="slidenum">
              <a:rPr lang="lt-LT" smtClean="0"/>
              <a:pPr/>
              <a:t>‹#›</a:t>
            </a:fld>
            <a:endParaRPr lang="lt-LT"/>
          </a:p>
        </p:txBody>
      </p:sp>
      <p:pic>
        <p:nvPicPr>
          <p:cNvPr id="8" name="Picture 4" descr="C:\Users\User\Desktop\FINMIN Prezentacija\ESFIVP-logotipo naudojimo vadovas-02.jpg"/>
          <p:cNvPicPr>
            <a:picLocks noChangeAspect="1" noChangeArrowheads="1"/>
          </p:cNvPicPr>
          <p:nvPr userDrawn="1"/>
        </p:nvPicPr>
        <p:blipFill>
          <a:blip r:embed="rId3" cstate="print"/>
          <a:srcRect/>
          <a:stretch>
            <a:fillRect/>
          </a:stretch>
        </p:blipFill>
        <p:spPr bwMode="auto">
          <a:xfrm>
            <a:off x="1" y="-71462"/>
            <a:ext cx="9906000" cy="6877050"/>
          </a:xfrm>
          <a:prstGeom prst="rect">
            <a:avLst/>
          </a:prstGeom>
          <a:noFill/>
        </p:spPr>
      </p:pic>
    </p:spTree>
    <p:extLst>
      <p:ext uri="{BB962C8B-B14F-4D97-AF65-F5344CB8AC3E}">
        <p14:creationId xmlns:p14="http://schemas.microsoft.com/office/powerpoint/2010/main" val="345333127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28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5292"/>
            <a:ext cx="9928301" cy="6859331"/>
          </a:xfrm>
          <a:prstGeom prst="rect">
            <a:avLst/>
          </a:prstGeom>
        </p:spPr>
      </p:pic>
      <p:sp>
        <p:nvSpPr>
          <p:cNvPr id="2" name="Title Placeholder 1"/>
          <p:cNvSpPr>
            <a:spLocks noGrp="1"/>
          </p:cNvSpPr>
          <p:nvPr>
            <p:ph type="title"/>
          </p:nvPr>
        </p:nvSpPr>
        <p:spPr>
          <a:xfrm>
            <a:off x="681039" y="320040"/>
            <a:ext cx="8543925" cy="538480"/>
          </a:xfrm>
          <a:prstGeom prst="rect">
            <a:avLst/>
          </a:prstGeom>
        </p:spPr>
        <p:txBody>
          <a:bodyPr vert="horz" lIns="91440" tIns="45720" rIns="91440" bIns="45720" rtlCol="0" anchor="ctr">
            <a:normAutofit/>
          </a:bodyPr>
          <a:lstStyle/>
          <a:p>
            <a:r>
              <a:rPr lang="en-US" dirty="0" err="1" smtClean="0"/>
              <a:t>Temos</a:t>
            </a:r>
            <a:r>
              <a:rPr lang="en-US" dirty="0" smtClean="0"/>
              <a:t> </a:t>
            </a:r>
            <a:r>
              <a:rPr lang="en-US" dirty="0" err="1" smtClean="0"/>
              <a:t>pavadinimas</a:t>
            </a:r>
            <a:endParaRPr lang="lt-LT" dirty="0"/>
          </a:p>
        </p:txBody>
      </p:sp>
      <p:sp>
        <p:nvSpPr>
          <p:cNvPr id="3" name="Text Placeholder 2"/>
          <p:cNvSpPr>
            <a:spLocks noGrp="1"/>
          </p:cNvSpPr>
          <p:nvPr>
            <p:ph type="body" idx="1"/>
          </p:nvPr>
        </p:nvSpPr>
        <p:spPr>
          <a:xfrm>
            <a:off x="681039" y="1203536"/>
            <a:ext cx="8543925" cy="4351338"/>
          </a:xfrm>
          <a:prstGeom prst="rect">
            <a:avLst/>
          </a:prstGeom>
        </p:spPr>
        <p:txBody>
          <a:bodyPr vert="horz" lIns="91440" tIns="45720" rIns="91440" bIns="45720" rtlCol="0">
            <a:normAutofit/>
          </a:bodyPr>
          <a:lstStyle/>
          <a:p>
            <a:pPr lvl="0"/>
            <a:r>
              <a:rPr lang="en-US" dirty="0" err="1" smtClean="0"/>
              <a:t>Tekstas</a:t>
            </a:r>
            <a:endParaRPr lang="en-US" dirty="0" smtClean="0"/>
          </a:p>
          <a:p>
            <a:pPr lvl="1"/>
            <a:r>
              <a:rPr lang="en-US" dirty="0" err="1" smtClean="0"/>
              <a:t>Tekstas</a:t>
            </a:r>
            <a:endParaRPr lang="en-US" dirty="0" smtClean="0"/>
          </a:p>
          <a:p>
            <a:pPr lvl="2"/>
            <a:r>
              <a:rPr lang="en-US" dirty="0" err="1" smtClean="0"/>
              <a:t>Tekstas</a:t>
            </a:r>
            <a:endParaRPr lang="en-US" dirty="0" smtClean="0"/>
          </a:p>
          <a:p>
            <a:pPr lvl="3"/>
            <a:r>
              <a:rPr lang="en-US" dirty="0" err="1" smtClean="0"/>
              <a:t>Tekstas</a:t>
            </a:r>
            <a:endParaRPr lang="en-US" dirty="0" smtClean="0"/>
          </a:p>
          <a:p>
            <a:pPr lvl="4"/>
            <a:r>
              <a:rPr lang="en-US" dirty="0" err="1" smtClean="0"/>
              <a:t>Tekstas</a:t>
            </a:r>
            <a:endParaRPr lang="lt-LT"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089D37-8DCC-4B90-9989-088660BA936B}" type="datetimeFigureOut">
              <a:rPr lang="lt-LT" smtClean="0"/>
              <a:pPr/>
              <a:t>2020-02-12</a:t>
            </a:fld>
            <a:endParaRPr lang="lt-LT"/>
          </a:p>
        </p:txBody>
      </p:sp>
      <p:sp>
        <p:nvSpPr>
          <p:cNvPr id="5" name="Footer Placeholder 4"/>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B68689-5B76-426F-80A9-6DBB66434ACD}" type="slidenum">
              <a:rPr lang="lt-LT" smtClean="0"/>
              <a:pPr/>
              <a:t>‹#›</a:t>
            </a:fld>
            <a:endParaRPr lang="lt-LT"/>
          </a:p>
        </p:txBody>
      </p:sp>
    </p:spTree>
    <p:extLst>
      <p:ext uri="{BB962C8B-B14F-4D97-AF65-F5344CB8AC3E}">
        <p14:creationId xmlns:p14="http://schemas.microsoft.com/office/powerpoint/2010/main" val="4187548981"/>
      </p:ext>
    </p:extLst>
  </p:cSld>
  <p:clrMap bg1="lt1" tx1="dk1" bg2="lt2" tx2="dk2" accent1="accent1" accent2="accent2" accent3="accent3" accent4="accent4" accent5="accent5" accent6="accent6" hlink="hlink" folHlink="folHlink"/>
  <p:sldLayoutIdLst>
    <p:sldLayoutId id="2147483673" r:id="rId1"/>
    <p:sldLayoutId id="2147483676" r:id="rId2"/>
    <p:sldLayoutId id="2147483678" r:id="rId3"/>
    <p:sldLayoutId id="2147483679" r:id="rId4"/>
    <p:sldLayoutId id="2147483704" r:id="rId5"/>
    <p:sldLayoutId id="2147483717" r:id="rId6"/>
  </p:sldLayoutIdLst>
  <p:txStyles>
    <p:titleStyle>
      <a:lvl1pPr algn="l" defTabSz="914400" rtl="0" eaLnBrk="1" latinLnBrk="0" hangingPunct="1">
        <a:lnSpc>
          <a:spcPct val="90000"/>
        </a:lnSpc>
        <a:spcBef>
          <a:spcPct val="0"/>
        </a:spcBef>
        <a:buNone/>
        <a:defRPr sz="2400" kern="1200">
          <a:solidFill>
            <a:srgbClr val="7D6F6C"/>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rgbClr val="7D6F6C"/>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D6F6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8" y="9144"/>
            <a:ext cx="9899904" cy="6839712"/>
          </a:xfrm>
          <a:prstGeom prst="rect">
            <a:avLst/>
          </a:prstGeom>
        </p:spPr>
      </p:pic>
      <p:sp>
        <p:nvSpPr>
          <p:cNvPr id="8" name="Turinio vietos rezervavimo ženklas 2"/>
          <p:cNvSpPr txBox="1">
            <a:spLocks/>
          </p:cNvSpPr>
          <p:nvPr userDrawn="1"/>
        </p:nvSpPr>
        <p:spPr>
          <a:xfrm>
            <a:off x="495300" y="1600201"/>
            <a:ext cx="8915400" cy="298092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endParaRPr lang="lt-LT" altLang="lt-LT" sz="2800" b="1" dirty="0" smtClean="0">
              <a:solidFill>
                <a:srgbClr val="767676"/>
              </a:solidFill>
              <a:latin typeface="Calibri" pitchFamily="34" charset="0"/>
              <a:ea typeface="MS PGothic" pitchFamily="34" charset="-128"/>
            </a:endParaRPr>
          </a:p>
          <a:p>
            <a:pPr marL="0" indent="0" algn="ctr">
              <a:buFont typeface="Arial" panose="020B0604020202020204" pitchFamily="34" charset="0"/>
              <a:buNone/>
            </a:pPr>
            <a:r>
              <a:rPr lang="lt-LT" altLang="lt-LT" sz="2800" b="1" dirty="0" smtClean="0">
                <a:solidFill>
                  <a:srgbClr val="767676"/>
                </a:solidFill>
                <a:latin typeface="Calibri" pitchFamily="34" charset="0"/>
                <a:ea typeface="MS PGothic" pitchFamily="34" charset="-128"/>
              </a:rPr>
              <a:t>AČIŪ UŽ DĖMESĮ</a:t>
            </a:r>
            <a:endParaRPr lang="lt-LT" sz="2800" dirty="0"/>
          </a:p>
        </p:txBody>
      </p:sp>
    </p:spTree>
    <p:extLst>
      <p:ext uri="{BB962C8B-B14F-4D97-AF65-F5344CB8AC3E}">
        <p14:creationId xmlns:p14="http://schemas.microsoft.com/office/powerpoint/2010/main" val="1984658239"/>
      </p:ext>
    </p:extLst>
  </p:cSld>
  <p:clrMap bg1="lt1" tx1="dk1" bg2="lt2" tx2="dk2" accent1="accent1" accent2="accent2" accent3="accent3" accent4="accent4" accent5="accent5" accent6="accent6" hlink="hlink" folHlink="folHlink"/>
  <p:sldLayoutIdLst>
    <p:sldLayoutId id="214748369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04861" y="1556739"/>
            <a:ext cx="8900454" cy="3152648"/>
          </a:xfrm>
        </p:spPr>
        <p:txBody>
          <a:bodyPr>
            <a:normAutofit/>
          </a:bodyPr>
          <a:lstStyle/>
          <a:p>
            <a:r>
              <a:rPr lang="lt-LT" dirty="0" smtClean="0"/>
              <a:t>Projekto vertė - </a:t>
            </a:r>
            <a:r>
              <a:rPr lang="lt-LT" dirty="0"/>
              <a:t>91 411,78 eurų </a:t>
            </a:r>
            <a:r>
              <a:rPr lang="lt-LT" dirty="0" smtClean="0"/>
              <a:t>(89 </a:t>
            </a:r>
            <a:r>
              <a:rPr lang="lt-LT" dirty="0"/>
              <a:t>580,18 </a:t>
            </a:r>
            <a:r>
              <a:rPr lang="lt-LT" dirty="0" smtClean="0"/>
              <a:t>eurų ESF; </a:t>
            </a:r>
            <a:r>
              <a:rPr lang="lt-LT" dirty="0"/>
              <a:t>1831,60 eurų </a:t>
            </a:r>
            <a:r>
              <a:rPr lang="lt-LT" dirty="0" smtClean="0"/>
              <a:t>savivaldybės biudžeto)</a:t>
            </a:r>
          </a:p>
          <a:p>
            <a:endParaRPr lang="lt-LT" sz="900" dirty="0" smtClean="0"/>
          </a:p>
          <a:p>
            <a:r>
              <a:rPr lang="lt-LT" dirty="0" smtClean="0"/>
              <a:t>Finansuojamas iš Europos socialinio fondo lėšų</a:t>
            </a:r>
          </a:p>
          <a:p>
            <a:endParaRPr lang="lt-LT" sz="900" dirty="0" smtClean="0"/>
          </a:p>
          <a:p>
            <a:r>
              <a:rPr lang="lt-LT" dirty="0" smtClean="0"/>
              <a:t>Projekto vykdytojas Rokiškio lopšelis-darželis ,,Pumpurėlis“ ir partneriai:</a:t>
            </a:r>
          </a:p>
          <a:p>
            <a:r>
              <a:rPr lang="lt-LT" dirty="0" smtClean="0"/>
              <a:t>Rokiškio lopšelis-darželis ,,Nykštukas“, Rokiškio mokykla-darželis ,,Ąžuoliukas“, Rokiškio r. Panemunėlio mokykla-daugiafunkcis centras, Rokiškio rajono savivaldybės švietimo centras, konsultuojanti įstaiga Vilniaus lopšelis-darželis ,,Atžalėlės“</a:t>
            </a:r>
          </a:p>
          <a:p>
            <a:endParaRPr lang="lt-LT" dirty="0" smtClean="0"/>
          </a:p>
          <a:p>
            <a:endParaRPr lang="lt-LT" dirty="0" smtClean="0"/>
          </a:p>
          <a:p>
            <a:endParaRPr lang="lt-LT" dirty="0"/>
          </a:p>
        </p:txBody>
      </p:sp>
      <p:sp>
        <p:nvSpPr>
          <p:cNvPr id="2" name="Title 1"/>
          <p:cNvSpPr>
            <a:spLocks noGrp="1"/>
          </p:cNvSpPr>
          <p:nvPr>
            <p:ph type="title"/>
          </p:nvPr>
        </p:nvSpPr>
        <p:spPr>
          <a:xfrm>
            <a:off x="711874" y="672353"/>
            <a:ext cx="8916868" cy="753035"/>
          </a:xfrm>
        </p:spPr>
        <p:txBody>
          <a:bodyPr/>
          <a:lstStyle/>
          <a:p>
            <a:pPr algn="ctr"/>
            <a:r>
              <a:rPr lang="lt-LT" dirty="0" smtClean="0"/>
              <a:t>Projektas ,,Keliaukim kartu spalvingu emocijų taku (K2SET)“</a:t>
            </a:r>
            <a:endParaRPr lang="lt-LT" dirty="0"/>
          </a:p>
        </p:txBody>
      </p:sp>
    </p:spTree>
    <p:extLst>
      <p:ext uri="{BB962C8B-B14F-4D97-AF65-F5344CB8AC3E}">
        <p14:creationId xmlns:p14="http://schemas.microsoft.com/office/powerpoint/2010/main" val="624539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81039" y="320040"/>
            <a:ext cx="8543925" cy="5650454"/>
          </a:xfrm>
        </p:spPr>
        <p:txBody>
          <a:bodyPr>
            <a:normAutofit fontScale="90000"/>
          </a:bodyPr>
          <a:lstStyle/>
          <a:p>
            <a:r>
              <a:rPr lang="lt-LT" sz="1800" b="1" dirty="0" smtClean="0"/>
              <a:t/>
            </a:r>
            <a:br>
              <a:rPr lang="lt-LT" sz="1800" b="1" dirty="0" smtClean="0"/>
            </a:br>
            <a:r>
              <a:rPr lang="lt-LT" sz="1800" b="1" dirty="0"/>
              <a:t/>
            </a:r>
            <a:br>
              <a:rPr lang="lt-LT" sz="1800" b="1" dirty="0"/>
            </a:br>
            <a:r>
              <a:rPr lang="lt-LT" sz="1800" b="1" dirty="0" smtClean="0"/>
              <a:t/>
            </a:r>
            <a:br>
              <a:rPr lang="lt-LT" sz="1800" b="1" dirty="0" smtClean="0"/>
            </a:br>
            <a:r>
              <a:rPr lang="lt-LT" sz="1800" b="1" dirty="0"/>
              <a:t/>
            </a:r>
            <a:br>
              <a:rPr lang="lt-LT" sz="1800" b="1" dirty="0"/>
            </a:br>
            <a:r>
              <a:rPr lang="lt-LT" sz="1800" b="1" dirty="0" smtClean="0"/>
              <a:t>Projekto </a:t>
            </a:r>
            <a:r>
              <a:rPr lang="lt-LT" sz="1800" b="1" dirty="0"/>
              <a:t>tikslas</a:t>
            </a:r>
            <a:r>
              <a:rPr lang="lt-LT" sz="1800" dirty="0"/>
              <a:t>- ikimokyklinio ugdymo įstaigų bendruomenių socialinių emocinių kompetencijų stiprinimas siekiant pagerinti Rokiškio rajono ikimokyklinio ugdymo kokybę.</a:t>
            </a:r>
            <a:br>
              <a:rPr lang="lt-LT" sz="1800" dirty="0"/>
            </a:br>
            <a:r>
              <a:rPr lang="lt-LT" sz="1800" dirty="0" smtClean="0"/>
              <a:t/>
            </a:r>
            <a:br>
              <a:rPr lang="lt-LT" sz="1800" dirty="0" smtClean="0"/>
            </a:br>
            <a:r>
              <a:rPr lang="lt-LT" sz="1800" b="1" dirty="0" smtClean="0"/>
              <a:t>Uždavinys: </a:t>
            </a:r>
            <a:r>
              <a:rPr lang="lt-LT" sz="1800" dirty="0" smtClean="0"/>
              <a:t>Vykdyti </a:t>
            </a:r>
            <a:r>
              <a:rPr lang="lt-LT" sz="1800" dirty="0"/>
              <a:t>veiklas, telkiant įstaigų bendruomenes - tobulinant mokytojų ir tėvų (globėjų) kompetencijas, užtikrinant ir gerinant palankų vaikui socialinį emocinį klimatą,  aktyviau įtraukiant šeimas ir ieškant </a:t>
            </a:r>
            <a:r>
              <a:rPr lang="lt-LT" sz="1800" dirty="0" err="1"/>
              <a:t>inovatyvių</a:t>
            </a:r>
            <a:r>
              <a:rPr lang="lt-LT" sz="1800" dirty="0"/>
              <a:t> būdų rezultatui pasiekti, bei projekto rezultatams įtvirtinti</a:t>
            </a:r>
            <a:r>
              <a:rPr lang="lt-LT" sz="1800" dirty="0" smtClean="0"/>
              <a:t>.</a:t>
            </a:r>
            <a:br>
              <a:rPr lang="lt-LT" sz="1800" dirty="0" smtClean="0"/>
            </a:br>
            <a:r>
              <a:rPr lang="lt-LT" sz="1300" dirty="0" smtClean="0"/>
              <a:t/>
            </a:r>
            <a:br>
              <a:rPr lang="lt-LT" sz="1300" dirty="0" smtClean="0"/>
            </a:br>
            <a:r>
              <a:rPr lang="lt-LT" sz="1600" dirty="0"/>
              <a:t>Projekto tikslui pasiekti ir uždaviniui įgyvendinti bus vykdomos šios veiklos:</a:t>
            </a:r>
            <a:br>
              <a:rPr lang="lt-LT" sz="1600" dirty="0"/>
            </a:br>
            <a:r>
              <a:rPr lang="lt-LT" sz="1600" dirty="0"/>
              <a:t> </a:t>
            </a:r>
            <a:r>
              <a:rPr lang="lt-LT" sz="1600" b="1" dirty="0" smtClean="0"/>
              <a:t>1</a:t>
            </a:r>
            <a:r>
              <a:rPr lang="lt-LT" sz="1600" b="1" dirty="0"/>
              <a:t>. 4 seminarai po 8 val. veiklą tobulinančių mokyklų mokytojams (50 dal.):</a:t>
            </a:r>
            <a:br>
              <a:rPr lang="lt-LT" sz="1600" b="1" dirty="0"/>
            </a:br>
            <a:r>
              <a:rPr lang="lt-LT" sz="1600" dirty="0"/>
              <a:t>„Lygiavertis vaikų akademinių, socialinių ir emocinių gebėjimų ugdymas“;</a:t>
            </a:r>
            <a:br>
              <a:rPr lang="lt-LT" sz="1600" dirty="0"/>
            </a:br>
            <a:r>
              <a:rPr lang="lt-LT" sz="1600" dirty="0"/>
              <a:t>„Bendravimo ir bendradarbiavimo įgūdžių tobulinimas. Žmogaus kūno kalba“;</a:t>
            </a:r>
            <a:br>
              <a:rPr lang="lt-LT" sz="1600" dirty="0"/>
            </a:br>
            <a:r>
              <a:rPr lang="lt-LT" sz="1600" dirty="0"/>
              <a:t>„Bendravimo ir bendradarbiavimo su šeima praktiniai aspektai“;</a:t>
            </a:r>
            <a:br>
              <a:rPr lang="lt-LT" sz="1600" dirty="0"/>
            </a:br>
            <a:r>
              <a:rPr lang="lt-LT" sz="1600" dirty="0"/>
              <a:t>„Berniukų ir mergaičių emocinio intelekto ugdymo skirtumai“.</a:t>
            </a:r>
            <a:br>
              <a:rPr lang="lt-LT" sz="1600" dirty="0"/>
            </a:br>
            <a:r>
              <a:rPr lang="lt-LT" sz="1600" dirty="0"/>
              <a:t> </a:t>
            </a:r>
            <a:r>
              <a:rPr lang="lt-LT" sz="1600" b="1" dirty="0" smtClean="0"/>
              <a:t>2</a:t>
            </a:r>
            <a:r>
              <a:rPr lang="lt-LT" sz="1600" b="1" dirty="0"/>
              <a:t>. Šviečiamoji veikla tėvams (100 dal</a:t>
            </a:r>
            <a:r>
              <a:rPr lang="lt-LT" sz="1600" b="1" dirty="0" smtClean="0"/>
              <a:t>.):</a:t>
            </a:r>
            <a:r>
              <a:rPr lang="lt-LT" sz="1600" b="1" dirty="0"/>
              <a:t/>
            </a:r>
            <a:br>
              <a:rPr lang="lt-LT" sz="1600" b="1" dirty="0"/>
            </a:br>
            <a:r>
              <a:rPr lang="lt-LT" sz="1600" dirty="0"/>
              <a:t>4 paskaitos tėvams apie socialinio emocinio intelekto ugdymo ir tėvų-vaikų-mokytojų bendradarbiavimo svarbą gerinant ikimokyklinio ugdymo įstaigos mikroklimatą, tobulinant demokratinius procesus (100 dal.);</a:t>
            </a:r>
            <a:br>
              <a:rPr lang="lt-LT" sz="1600" dirty="0"/>
            </a:br>
            <a:r>
              <a:rPr lang="lt-LT" sz="1600" dirty="0"/>
              <a:t>1 seminaras tėvams „</a:t>
            </a:r>
            <a:r>
              <a:rPr lang="lt-LT" sz="1600" dirty="0" err="1"/>
              <a:t>Inovatyvus</a:t>
            </a:r>
            <a:r>
              <a:rPr lang="lt-LT" sz="1600" dirty="0"/>
              <a:t> vaiko emocinio intelekto lavinimas“.</a:t>
            </a:r>
            <a:br>
              <a:rPr lang="lt-LT" sz="1600" dirty="0"/>
            </a:br>
            <a:r>
              <a:rPr lang="lt-LT" sz="1600" dirty="0"/>
              <a:t> </a:t>
            </a:r>
            <a:r>
              <a:rPr lang="lt-LT" sz="1600" b="1" dirty="0" smtClean="0"/>
              <a:t>3</a:t>
            </a:r>
            <a:r>
              <a:rPr lang="lt-LT" sz="1600" b="1" dirty="0"/>
              <a:t>. Rekomenduojamų prevencinių socialinio emocinio ugdymo programų, papildančių 2-5 metų amžiaus vaikų socialinį emocinį ugdymo turinį  integravimas ir išbandymas ugdymo procese. </a:t>
            </a:r>
            <a:br>
              <a:rPr lang="lt-LT" sz="1600" b="1" dirty="0"/>
            </a:br>
            <a:r>
              <a:rPr lang="lt-LT" sz="1600" b="1" dirty="0"/>
              <a:t> </a:t>
            </a:r>
            <a:r>
              <a:rPr lang="lt-LT" sz="1600" b="1" dirty="0" smtClean="0"/>
              <a:t>4</a:t>
            </a:r>
            <a:r>
              <a:rPr lang="lt-LT" sz="1600" b="1" dirty="0"/>
              <a:t>. 10 konsultacijų – praktinių mokymų veiklą tobulinančioms mokykloms dėl šių programų integravimo į ugdymo procesą.</a:t>
            </a:r>
            <a:br>
              <a:rPr lang="lt-LT" sz="1600" b="1" dirty="0"/>
            </a:br>
            <a:r>
              <a:rPr lang="lt-LT" sz="1600" b="1" dirty="0"/>
              <a:t> </a:t>
            </a:r>
            <a:r>
              <a:rPr lang="lt-LT" sz="1600" b="1" dirty="0" smtClean="0"/>
              <a:t>5</a:t>
            </a:r>
            <a:r>
              <a:rPr lang="lt-LT" sz="1600" b="1" dirty="0"/>
              <a:t>. Edukacinės kultūrinės veiklos veiklą tobulinančių mokyklų bendruomenės nariams kiekvienoje institucijoje: </a:t>
            </a:r>
            <a:br>
              <a:rPr lang="lt-LT" sz="1600" b="1" dirty="0"/>
            </a:br>
            <a:r>
              <a:rPr lang="lt-LT" sz="1600" dirty="0" smtClean="0"/>
              <a:t>molio, </a:t>
            </a:r>
            <a:r>
              <a:rPr lang="lt-LT" sz="1600" dirty="0" err="1" smtClean="0"/>
              <a:t>Ebru</a:t>
            </a:r>
            <a:r>
              <a:rPr lang="lt-LT" sz="1600" dirty="0" smtClean="0"/>
              <a:t>, vilnos vėlimo, gongų, spalvų-šviesų- nuotaikų terapija, aromaterapijos, 4 </a:t>
            </a:r>
            <a:r>
              <a:rPr lang="lt-LT" sz="1600" dirty="0" err="1" smtClean="0"/>
              <a:t>terapijų</a:t>
            </a:r>
            <a:r>
              <a:rPr lang="lt-LT" sz="1600" dirty="0" smtClean="0"/>
              <a:t> metu sukurtų kūrinių darbų parodos;</a:t>
            </a:r>
            <a:br>
              <a:rPr lang="lt-LT" sz="1600" dirty="0" smtClean="0"/>
            </a:br>
            <a:r>
              <a:rPr lang="lt-LT" sz="1600" dirty="0" smtClean="0"/>
              <a:t>4 popietės „Keliaukime kartu spalvingu emocijų keliu“; </a:t>
            </a:r>
            <a:br>
              <a:rPr lang="lt-LT" sz="1600" dirty="0" smtClean="0"/>
            </a:br>
            <a:r>
              <a:rPr lang="lt-LT" sz="1600" dirty="0" smtClean="0"/>
              <a:t>4 bendruomenių stovyklos.</a:t>
            </a:r>
            <a:br>
              <a:rPr lang="lt-LT" sz="1600" dirty="0" smtClean="0"/>
            </a:br>
            <a:r>
              <a:rPr lang="lt-LT" sz="1600" dirty="0"/>
              <a:t> </a:t>
            </a:r>
            <a:r>
              <a:rPr lang="lt-LT" sz="1600" b="1" dirty="0" smtClean="0"/>
              <a:t>6</a:t>
            </a:r>
            <a:r>
              <a:rPr lang="lt-LT" sz="1600" b="1" dirty="0"/>
              <a:t>. Vaikų socialinio emocinio lygio įvertinimo tyrimai (2 kartus).</a:t>
            </a:r>
            <a:br>
              <a:rPr lang="lt-LT" sz="1600" b="1" dirty="0"/>
            </a:br>
            <a:r>
              <a:rPr lang="lt-LT" sz="1600" b="1" dirty="0"/>
              <a:t> </a:t>
            </a:r>
            <a:r>
              <a:rPr lang="lt-LT" sz="1600" b="1" dirty="0" smtClean="0"/>
              <a:t>7</a:t>
            </a:r>
            <a:r>
              <a:rPr lang="lt-LT" sz="1600" b="1" dirty="0"/>
              <a:t>. Parengtas patarimų ir priemonių komplektas „Keliaukime kartu spalvingu emocijų taku“ tėvams ir mokytojams</a:t>
            </a:r>
            <a:r>
              <a:rPr lang="lt-LT" sz="1600" dirty="0"/>
              <a:t>.</a:t>
            </a:r>
            <a:r>
              <a:rPr lang="lt-LT" sz="2700" dirty="0"/>
              <a:t/>
            </a:r>
            <a:br>
              <a:rPr lang="lt-LT" sz="2700" dirty="0"/>
            </a:br>
            <a:r>
              <a:rPr lang="lt-LT" dirty="0"/>
              <a:t/>
            </a:r>
            <a:br>
              <a:rPr lang="lt-LT" dirty="0"/>
            </a:br>
            <a:r>
              <a:rPr lang="lt-LT" dirty="0" smtClean="0"/>
              <a:t/>
            </a:r>
            <a:br>
              <a:rPr lang="lt-LT" dirty="0" smtClean="0"/>
            </a:br>
            <a:endParaRPr lang="en-GB" dirty="0"/>
          </a:p>
        </p:txBody>
      </p:sp>
      <p:sp>
        <p:nvSpPr>
          <p:cNvPr id="5" name="Turinio vietos rezervavimo ženklas 2"/>
          <p:cNvSpPr txBox="1">
            <a:spLocks/>
          </p:cNvSpPr>
          <p:nvPr/>
        </p:nvSpPr>
        <p:spPr>
          <a:xfrm>
            <a:off x="457200" y="1600201"/>
            <a:ext cx="8229600" cy="3629000"/>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lt-LT" dirty="0"/>
          </a:p>
        </p:txBody>
      </p:sp>
    </p:spTree>
    <p:extLst>
      <p:ext uri="{BB962C8B-B14F-4D97-AF65-F5344CB8AC3E}">
        <p14:creationId xmlns:p14="http://schemas.microsoft.com/office/powerpoint/2010/main" val="3768297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ntraštė 7"/>
          <p:cNvSpPr>
            <a:spLocks noGrp="1"/>
          </p:cNvSpPr>
          <p:nvPr>
            <p:ph type="title"/>
          </p:nvPr>
        </p:nvSpPr>
        <p:spPr/>
        <p:txBody>
          <a:bodyPr>
            <a:normAutofit fontScale="90000"/>
          </a:bodyPr>
          <a:lstStyle/>
          <a:p>
            <a:r>
              <a:rPr lang="lt-LT" dirty="0" smtClean="0"/>
              <a:t/>
            </a:r>
            <a:br>
              <a:rPr lang="lt-LT" dirty="0" smtClean="0"/>
            </a:br>
            <a:r>
              <a:rPr lang="lt-LT" dirty="0" smtClean="0"/>
              <a:t>Projekto </a:t>
            </a:r>
            <a:r>
              <a:rPr lang="lt-LT" dirty="0"/>
              <a:t>trukmė: 2019-10-08 - 2021-10-08</a:t>
            </a:r>
            <a:br>
              <a:rPr lang="lt-LT" dirty="0"/>
            </a:br>
            <a:endParaRPr lang="en-US" dirty="0"/>
          </a:p>
        </p:txBody>
      </p:sp>
      <p:sp>
        <p:nvSpPr>
          <p:cNvPr id="9" name="Teksto vietos rezervavimo ženklas 8"/>
          <p:cNvSpPr>
            <a:spLocks noGrp="1"/>
          </p:cNvSpPr>
          <p:nvPr>
            <p:ph type="body" sz="quarter" idx="10"/>
          </p:nvPr>
        </p:nvSpPr>
        <p:spPr>
          <a:xfrm>
            <a:off x="470647" y="1320799"/>
            <a:ext cx="9090212" cy="4945529"/>
          </a:xfrm>
        </p:spPr>
        <p:txBody>
          <a:bodyPr>
            <a:noAutofit/>
          </a:bodyPr>
          <a:lstStyle/>
          <a:p>
            <a:r>
              <a:rPr lang="lt-LT" sz="1600" dirty="0" smtClean="0"/>
              <a:t>	</a:t>
            </a:r>
          </a:p>
          <a:p>
            <a:pPr algn="ctr">
              <a:lnSpc>
                <a:spcPct val="150000"/>
              </a:lnSpc>
              <a:spcBef>
                <a:spcPts val="0"/>
              </a:spcBef>
            </a:pPr>
            <a:r>
              <a:rPr lang="lt-LT" sz="2000" b="1" dirty="0" smtClean="0"/>
              <a:t>Įvykdytos projekto veiklos:</a:t>
            </a:r>
          </a:p>
          <a:p>
            <a:pPr>
              <a:lnSpc>
                <a:spcPct val="150000"/>
              </a:lnSpc>
              <a:spcBef>
                <a:spcPts val="0"/>
              </a:spcBef>
            </a:pPr>
            <a:r>
              <a:rPr lang="lt-LT" sz="1600" b="1" kern="800" dirty="0"/>
              <a:t>S</a:t>
            </a:r>
            <a:r>
              <a:rPr lang="lt-LT" sz="1600" b="1" kern="800" dirty="0" smtClean="0"/>
              <a:t>eminarai </a:t>
            </a:r>
            <a:r>
              <a:rPr lang="lt-LT" sz="1600" b="1" kern="800" dirty="0"/>
              <a:t>po 8 val. veiklą tobulinančių mokyklų </a:t>
            </a:r>
            <a:r>
              <a:rPr lang="lt-LT" sz="1600" b="1" kern="800" dirty="0" smtClean="0"/>
              <a:t>mokytojams:</a:t>
            </a:r>
            <a:endParaRPr lang="lt-LT" sz="1600" b="1" kern="800" dirty="0"/>
          </a:p>
          <a:p>
            <a:pPr>
              <a:lnSpc>
                <a:spcPct val="150000"/>
              </a:lnSpc>
              <a:spcBef>
                <a:spcPts val="0"/>
              </a:spcBef>
            </a:pPr>
            <a:r>
              <a:rPr lang="lt-LT" sz="1600" kern="800" dirty="0"/>
              <a:t>„Lygiavertis vaikų akademinių, socialinių ir emocinių gebėjimų ugdymas“;</a:t>
            </a:r>
          </a:p>
          <a:p>
            <a:pPr>
              <a:lnSpc>
                <a:spcPct val="150000"/>
              </a:lnSpc>
              <a:spcBef>
                <a:spcPts val="0"/>
              </a:spcBef>
            </a:pPr>
            <a:r>
              <a:rPr lang="lt-LT" sz="1600" kern="800" dirty="0" smtClean="0"/>
              <a:t>„</a:t>
            </a:r>
            <a:r>
              <a:rPr lang="lt-LT" sz="1600" kern="800" dirty="0"/>
              <a:t>Berniukų ir mergaičių emocinio intelekto ugdymo skirtumai</a:t>
            </a:r>
            <a:r>
              <a:rPr lang="lt-LT" sz="1600" kern="800" dirty="0" smtClean="0"/>
              <a:t>“.</a:t>
            </a:r>
          </a:p>
          <a:p>
            <a:pPr>
              <a:lnSpc>
                <a:spcPct val="150000"/>
              </a:lnSpc>
              <a:spcBef>
                <a:spcPts val="0"/>
              </a:spcBef>
            </a:pPr>
            <a:r>
              <a:rPr lang="lt-LT" sz="1600" b="1" kern="800" dirty="0" smtClean="0"/>
              <a:t>Edukacinės </a:t>
            </a:r>
            <a:r>
              <a:rPr lang="lt-LT" sz="1600" b="1" kern="800" dirty="0"/>
              <a:t>kultūrinės veiklos veiklą tobulinančių mokyklų bendruomenės nariams kiekvienoje institucijoje: </a:t>
            </a:r>
          </a:p>
          <a:p>
            <a:pPr>
              <a:lnSpc>
                <a:spcPct val="150000"/>
              </a:lnSpc>
              <a:spcBef>
                <a:spcPts val="0"/>
              </a:spcBef>
            </a:pPr>
            <a:r>
              <a:rPr lang="lt-LT" sz="1600" kern="800" dirty="0"/>
              <a:t>Edukacinė-kultūrinė veikla garso terapija ,,Gongų maudynės“;</a:t>
            </a:r>
          </a:p>
          <a:p>
            <a:pPr>
              <a:lnSpc>
                <a:spcPct val="150000"/>
              </a:lnSpc>
              <a:spcBef>
                <a:spcPts val="0"/>
              </a:spcBef>
            </a:pPr>
            <a:r>
              <a:rPr lang="lt-LT" sz="1600" kern="800" dirty="0"/>
              <a:t>Edukacinė-kultūrinė veikla ,,Švelni kaip avytė“ (vilnos vėlimo</a:t>
            </a:r>
            <a:r>
              <a:rPr lang="lt-LT" sz="1600" kern="800" dirty="0" smtClean="0"/>
              <a:t>).</a:t>
            </a:r>
          </a:p>
          <a:p>
            <a:pPr>
              <a:lnSpc>
                <a:spcPct val="150000"/>
              </a:lnSpc>
              <a:spcBef>
                <a:spcPts val="0"/>
              </a:spcBef>
            </a:pPr>
            <a:r>
              <a:rPr lang="lt-LT" sz="1600" b="1" kern="800" dirty="0" smtClean="0"/>
              <a:t>Išvyka ir mokymai konsultuojančioje įstaigoje.</a:t>
            </a:r>
          </a:p>
          <a:p>
            <a:pPr>
              <a:lnSpc>
                <a:spcPct val="150000"/>
              </a:lnSpc>
              <a:spcBef>
                <a:spcPts val="0"/>
              </a:spcBef>
            </a:pPr>
            <a:r>
              <a:rPr lang="lt-LT" sz="1600" b="1" kern="800" dirty="0" smtClean="0"/>
              <a:t>Konsultacija </a:t>
            </a:r>
            <a:r>
              <a:rPr lang="lt-LT" sz="1600" b="1" kern="800" dirty="0"/>
              <a:t>– </a:t>
            </a:r>
            <a:r>
              <a:rPr lang="lt-LT" sz="1600" b="1" kern="800" dirty="0" smtClean="0"/>
              <a:t>praktinis mokymas </a:t>
            </a:r>
            <a:r>
              <a:rPr lang="lt-LT" sz="1600" b="1" kern="800" dirty="0"/>
              <a:t>veiklą tobulinančioms mokykloms dėl šių programų integravimo į ugdymo procesą</a:t>
            </a:r>
            <a:r>
              <a:rPr lang="lt-LT" sz="1600" b="1" kern="800" dirty="0" smtClean="0"/>
              <a:t>.</a:t>
            </a:r>
          </a:p>
          <a:p>
            <a:pPr>
              <a:lnSpc>
                <a:spcPct val="150000"/>
              </a:lnSpc>
              <a:spcBef>
                <a:spcPts val="0"/>
              </a:spcBef>
            </a:pPr>
            <a:r>
              <a:rPr lang="lt-LT" sz="1600" b="1" kern="800" dirty="0" smtClean="0"/>
              <a:t>Vykdomas rekomenduojamų </a:t>
            </a:r>
            <a:r>
              <a:rPr lang="lt-LT" sz="1600" b="1" kern="800" dirty="0"/>
              <a:t>prevencinių socialinio emocinio ugdymo programų, papildančių 2-5 metų amžiaus vaikų socialinį emocinį ugdymo turinį  integravimas ir išbandymas ugdymo procese. </a:t>
            </a:r>
          </a:p>
          <a:p>
            <a:pPr>
              <a:lnSpc>
                <a:spcPct val="150000"/>
              </a:lnSpc>
            </a:pPr>
            <a:endParaRPr lang="lt-LT" sz="900" kern="800" dirty="0"/>
          </a:p>
          <a:p>
            <a:pPr>
              <a:lnSpc>
                <a:spcPct val="150000"/>
              </a:lnSpc>
            </a:pPr>
            <a:endParaRPr lang="en-US" sz="900" kern="800" dirty="0"/>
          </a:p>
        </p:txBody>
      </p:sp>
    </p:spTree>
    <p:extLst>
      <p:ext uri="{BB962C8B-B14F-4D97-AF65-F5344CB8AC3E}">
        <p14:creationId xmlns:p14="http://schemas.microsoft.com/office/powerpoint/2010/main" val="1255923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Picture Placeholder 18"/>
          <p:cNvSpPr>
            <a:spLocks noGrp="1"/>
          </p:cNvSpPr>
          <p:nvPr>
            <p:ph type="pic" sz="quarter" idx="13"/>
          </p:nvPr>
        </p:nvSpPr>
        <p:spPr/>
      </p:sp>
      <p:sp>
        <p:nvSpPr>
          <p:cNvPr id="18" name="Title 17"/>
          <p:cNvSpPr>
            <a:spLocks noGrp="1"/>
          </p:cNvSpPr>
          <p:nvPr>
            <p:ph type="title"/>
          </p:nvPr>
        </p:nvSpPr>
        <p:spPr/>
        <p:txBody>
          <a:bodyPr>
            <a:normAutofit/>
          </a:bodyPr>
          <a:lstStyle/>
          <a:p>
            <a:pPr algn="ctr"/>
            <a:r>
              <a:rPr lang="lt-LT" dirty="0" smtClean="0"/>
              <a:t>Projekto veiklos</a:t>
            </a:r>
            <a:endParaRPr lang="lt-LT" dirty="0"/>
          </a:p>
        </p:txBody>
      </p:sp>
      <p:pic>
        <p:nvPicPr>
          <p:cNvPr id="6" name="Picture 2" descr="Rosita Lasienė nuotrauka."/>
          <p:cNvPicPr>
            <a:picLocks noGrp="1"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037" y="1109135"/>
            <a:ext cx="4596076" cy="29670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Keliaukim kartu spalvingu emocijų taku“ - ESF finansuojamas projektas nuotrauka."/>
          <p:cNvPicPr>
            <a:picLocks noGrp="1" noChangeAspect="1" noChangeArrowheads="1"/>
          </p:cNvPicPr>
          <p:nvPr>
            <p:ph type="pic" sz="quarter" idx="14"/>
          </p:nvPr>
        </p:nvPicPr>
        <p:blipFill>
          <a:blip r:embed="rId3">
            <a:extLst>
              <a:ext uri="{28A0092B-C50C-407E-A947-70E740481C1C}">
                <a14:useLocalDpi xmlns:a14="http://schemas.microsoft.com/office/drawing/2010/main" val="0"/>
              </a:ext>
            </a:extLst>
          </a:blip>
          <a:srcRect l="16088" r="16088"/>
          <a:stretch>
            <a:fillRect/>
          </a:stretch>
        </p:blipFill>
        <p:spPr bwMode="auto">
          <a:xfrm>
            <a:off x="5413932" y="1109134"/>
            <a:ext cx="3958667" cy="421607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Keliaukim kartu spalvingu emocijų taku“ - ESF finansuojamas projektas nuotrauka."/>
          <p:cNvPicPr>
            <a:picLocks noGrp="1" noChangeAspect="1" noChangeArrowheads="1"/>
          </p:cNvPicPr>
          <p:nvPr>
            <p:ph type="pic" sz="quarter" idx="15"/>
          </p:nvPr>
        </p:nvPicPr>
        <p:blipFill>
          <a:blip r:embed="rId4">
            <a:extLst>
              <a:ext uri="{28A0092B-C50C-407E-A947-70E740481C1C}">
                <a14:useLocalDpi xmlns:a14="http://schemas.microsoft.com/office/drawing/2010/main" val="0"/>
              </a:ext>
            </a:extLst>
          </a:blip>
          <a:srcRect t="16161" b="16161"/>
          <a:stretch>
            <a:fillRect/>
          </a:stretch>
        </p:blipFill>
        <p:spPr bwMode="auto">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0278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Fin MIn titulinis">
  <a:themeElements>
    <a:clrScheme name="FIMIN">
      <a:dk1>
        <a:srgbClr val="827573"/>
      </a:dk1>
      <a:lt1>
        <a:srgbClr val="FFFFFF"/>
      </a:lt1>
      <a:dk2>
        <a:srgbClr val="827573"/>
      </a:dk2>
      <a:lt2>
        <a:srgbClr val="E2DDDB"/>
      </a:lt2>
      <a:accent1>
        <a:srgbClr val="2A57A3"/>
      </a:accent1>
      <a:accent2>
        <a:srgbClr val="E2DDDB"/>
      </a:accent2>
      <a:accent3>
        <a:srgbClr val="827573"/>
      </a:accent3>
      <a:accent4>
        <a:srgbClr val="E2DDDB"/>
      </a:accent4>
      <a:accent5>
        <a:srgbClr val="FFCC00"/>
      </a:accent5>
      <a:accent6>
        <a:srgbClr val="2A57A3"/>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in MIn" id="{3D01923E-6B55-45DF-A1C7-613873B7B2F0}" vid="{420D04CA-D0BA-4BA0-94CA-232FF5AB0EB0}"/>
    </a:ext>
  </a:extLst>
</a:theme>
</file>

<file path=ppt/theme/theme2.xml><?xml version="1.0" encoding="utf-8"?>
<a:theme xmlns:a="http://schemas.openxmlformats.org/drawingml/2006/main" name="Teksto skaidrė">
  <a:themeElements>
    <a:clrScheme name="FIMIN">
      <a:dk1>
        <a:srgbClr val="827573"/>
      </a:dk1>
      <a:lt1>
        <a:srgbClr val="FFFFFF"/>
      </a:lt1>
      <a:dk2>
        <a:srgbClr val="827573"/>
      </a:dk2>
      <a:lt2>
        <a:srgbClr val="E2DDDB"/>
      </a:lt2>
      <a:accent1>
        <a:srgbClr val="BFBFBF"/>
      </a:accent1>
      <a:accent2>
        <a:srgbClr val="999999"/>
      </a:accent2>
      <a:accent3>
        <a:srgbClr val="666666"/>
      </a:accent3>
      <a:accent4>
        <a:srgbClr val="2A57A3"/>
      </a:accent4>
      <a:accent5>
        <a:srgbClr val="FFCC00"/>
      </a:accent5>
      <a:accent6>
        <a:srgbClr val="6D95D9"/>
      </a:accent6>
      <a:hlink>
        <a:srgbClr val="827573"/>
      </a:hlink>
      <a:folHlink>
        <a:srgbClr val="2A57A3"/>
      </a:folHlink>
    </a:clrScheme>
    <a:fontScheme name="FinMIN">
      <a:majorFont>
        <a:latin typeface="Calibr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Galtuinė skaidrė">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400</TotalTime>
  <Words>75</Words>
  <Application>Microsoft Office PowerPoint</Application>
  <PresentationFormat>A4 formatas (210x297 mm)</PresentationFormat>
  <Paragraphs>22</Paragraphs>
  <Slides>4</Slides>
  <Notes>0</Notes>
  <HiddenSlides>0</HiddenSlides>
  <MMClips>0</MMClips>
  <ScaleCrop>false</ScaleCrop>
  <HeadingPairs>
    <vt:vector size="4" baseType="variant">
      <vt:variant>
        <vt:lpstr>Tema</vt:lpstr>
      </vt:variant>
      <vt:variant>
        <vt:i4>3</vt:i4>
      </vt:variant>
      <vt:variant>
        <vt:lpstr>Skaidrių pavadinimai</vt:lpstr>
      </vt:variant>
      <vt:variant>
        <vt:i4>4</vt:i4>
      </vt:variant>
    </vt:vector>
  </HeadingPairs>
  <TitlesOfParts>
    <vt:vector size="7" baseType="lpstr">
      <vt:lpstr>Fin MIn titulinis</vt:lpstr>
      <vt:lpstr>Teksto skaidrė</vt:lpstr>
      <vt:lpstr>Galtuinė skaidrė</vt:lpstr>
      <vt:lpstr>Projektas ,,Keliaukim kartu spalvingu emocijų taku (K2SET)“</vt:lpstr>
      <vt:lpstr>    Projekto tikslas- ikimokyklinio ugdymo įstaigų bendruomenių socialinių emocinių kompetencijų stiprinimas siekiant pagerinti Rokiškio rajono ikimokyklinio ugdymo kokybę.  Uždavinys: Vykdyti veiklas, telkiant įstaigų bendruomenes - tobulinant mokytojų ir tėvų (globėjų) kompetencijas, užtikrinant ir gerinant palankų vaikui socialinį emocinį klimatą,  aktyviau įtraukiant šeimas ir ieškant inovatyvių būdų rezultatui pasiekti, bei projekto rezultatams įtvirtinti.  Projekto tikslui pasiekti ir uždaviniui įgyvendinti bus vykdomos šios veiklos:  1. 4 seminarai po 8 val. veiklą tobulinančių mokyklų mokytojams (50 dal.): „Lygiavertis vaikų akademinių, socialinių ir emocinių gebėjimų ugdymas“; „Bendravimo ir bendradarbiavimo įgūdžių tobulinimas. Žmogaus kūno kalba“; „Bendravimo ir bendradarbiavimo su šeima praktiniai aspektai“; „Berniukų ir mergaičių emocinio intelekto ugdymo skirtumai“.  2. Šviečiamoji veikla tėvams (100 dal.): 4 paskaitos tėvams apie socialinio emocinio intelekto ugdymo ir tėvų-vaikų-mokytojų bendradarbiavimo svarbą gerinant ikimokyklinio ugdymo įstaigos mikroklimatą, tobulinant demokratinius procesus (100 dal.); 1 seminaras tėvams „Inovatyvus vaiko emocinio intelekto lavinimas“.  3. Rekomenduojamų prevencinių socialinio emocinio ugdymo programų, papildančių 2-5 metų amžiaus vaikų socialinį emocinį ugdymo turinį  integravimas ir išbandymas ugdymo procese.   4. 10 konsultacijų – praktinių mokymų veiklą tobulinančioms mokykloms dėl šių programų integravimo į ugdymo procesą.  5. Edukacinės kultūrinės veiklos veiklą tobulinančių mokyklų bendruomenės nariams kiekvienoje institucijoje:  molio, Ebru, vilnos vėlimo, gongų, spalvų-šviesų- nuotaikų terapija, aromaterapijos, 4 terapijų metu sukurtų kūrinių darbų parodos; 4 popietės „Keliaukime kartu spalvingu emocijų keliu“;  4 bendruomenių stovyklos.  6. Vaikų socialinio emocinio lygio įvertinimo tyrimai (2 kartus).  7. Parengtas patarimų ir priemonių komplektas „Keliaukime kartu spalvingu emocijų taku“ tėvams ir mokytojams.   </vt:lpstr>
      <vt:lpstr> Projekto trukmė: 2019-10-08 - 2021-10-08 </vt:lpstr>
      <vt:lpstr>Projekto veiklos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Vilma Meciukoniene</cp:lastModifiedBy>
  <cp:revision>30</cp:revision>
  <dcterms:created xsi:type="dcterms:W3CDTF">2015-10-26T11:19:59Z</dcterms:created>
  <dcterms:modified xsi:type="dcterms:W3CDTF">2020-02-12T13:44:49Z</dcterms:modified>
</cp:coreProperties>
</file>